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2" r:id="rId3"/>
    <p:sldId id="353" r:id="rId4"/>
    <p:sldId id="303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LANEACI&#211;N\Desktop\PLANEACION%202022\SEGUIMIENTO%20PLAN%20DE%20ACCION%202021\SEGUIMIENTO%20PLAN%20DE%20ACCION%20INTENALCO%20202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LANEACI&#211;N\Desktop\PLANEACION%202022\SEGUIMIENTO%20PLAN%20DE%20ACCION%202021\SEGUIMIENTO%20PLAN%20DE%20ACCION%20INTENALCO%202021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Ejecución Plan de Acción 2021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III Trimestre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Hoja1!$D$2</c:f>
              <c:strCache>
                <c:ptCount val="1"/>
                <c:pt idx="0">
                  <c:v>3 Trimestre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Hoja1!$A$3:$A$7</c:f>
              <c:strCache>
                <c:ptCount val="5"/>
                <c:pt idx="0">
                  <c:v>Organización, Administración y Gestión</c:v>
                </c:pt>
                <c:pt idx="1">
                  <c:v>Formación y Ampliación de Cobertura</c:v>
                </c:pt>
                <c:pt idx="2">
                  <c:v>Investigación</c:v>
                </c:pt>
                <c:pt idx="3">
                  <c:v>Extensión y Proyección Social</c:v>
                </c:pt>
                <c:pt idx="4">
                  <c:v>Bienestar</c:v>
                </c:pt>
              </c:strCache>
            </c:strRef>
          </c:cat>
          <c:val>
            <c:numRef>
              <c:f>Hoja1!$D$3:$D$7</c:f>
              <c:numCache>
                <c:formatCode>0%</c:formatCode>
                <c:ptCount val="5"/>
                <c:pt idx="0">
                  <c:v>0.72</c:v>
                </c:pt>
                <c:pt idx="1">
                  <c:v>0.8</c:v>
                </c:pt>
                <c:pt idx="2">
                  <c:v>0.75</c:v>
                </c:pt>
                <c:pt idx="3">
                  <c:v>0.73</c:v>
                </c:pt>
                <c:pt idx="4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2-4790-A8F1-4F3EB814C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9768223"/>
        <c:axId val="999768639"/>
      </c:barChart>
      <c:catAx>
        <c:axId val="99976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99768639"/>
        <c:crosses val="autoZero"/>
        <c:auto val="1"/>
        <c:lblAlgn val="ctr"/>
        <c:lblOffset val="100"/>
        <c:noMultiLvlLbl val="0"/>
      </c:catAx>
      <c:valAx>
        <c:axId val="999768639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976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Ejecución Plan Sectorial 2021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III Trimestre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Hoja1!$J$2</c:f>
              <c:strCache>
                <c:ptCount val="1"/>
                <c:pt idx="0">
                  <c:v>3 Trimestre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Hoja1!$G$3:$G$5</c:f>
              <c:strCache>
                <c:ptCount val="3"/>
                <c:pt idx="0">
                  <c:v>OT1</c:v>
                </c:pt>
                <c:pt idx="1">
                  <c:v>OT2</c:v>
                </c:pt>
                <c:pt idx="2">
                  <c:v>OT3</c:v>
                </c:pt>
              </c:strCache>
            </c:strRef>
          </c:cat>
          <c:val>
            <c:numRef>
              <c:f>Hoja1!$J$3:$J$5</c:f>
              <c:numCache>
                <c:formatCode>0%</c:formatCode>
                <c:ptCount val="3"/>
                <c:pt idx="0">
                  <c:v>0.72</c:v>
                </c:pt>
                <c:pt idx="1">
                  <c:v>0.8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D-4C42-8FF4-0963EDDFB0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9776543"/>
        <c:axId val="999769471"/>
      </c:barChart>
      <c:catAx>
        <c:axId val="99977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99769471"/>
        <c:crosses val="autoZero"/>
        <c:auto val="1"/>
        <c:lblAlgn val="ctr"/>
        <c:lblOffset val="100"/>
        <c:noMultiLvlLbl val="0"/>
      </c:catAx>
      <c:valAx>
        <c:axId val="999769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9776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3"/>
          </p:nvPr>
        </p:nvSpPr>
        <p:spPr>
          <a:xfrm>
            <a:off x="5692775" y="939800"/>
            <a:ext cx="46038" cy="44450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5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995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379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916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77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702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879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495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391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54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86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21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D86D-D2C9-44F0-BA61-375E744AC8EA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EE4D-B3C1-41DD-887A-DEAE201B84B9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5" y="105603"/>
            <a:ext cx="1239285" cy="1299845"/>
          </a:xfrm>
          <a:prstGeom prst="rect">
            <a:avLst/>
          </a:prstGeom>
        </p:spPr>
      </p:pic>
      <p:pic>
        <p:nvPicPr>
          <p:cNvPr id="9" name="Imagen 12" descr="http://t3.gstatic.com/images?q=tbn:ANd9GcRWc5V5zwAUJ3l2c9txi4luex2ZKPcO-nRbG0k_HfzROGOfe3V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775" y="134319"/>
            <a:ext cx="1225409" cy="1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9"/>
          <p:cNvSpPr txBox="1"/>
          <p:nvPr userDrawn="1"/>
        </p:nvSpPr>
        <p:spPr>
          <a:xfrm>
            <a:off x="4389124" y="6416830"/>
            <a:ext cx="2926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accent6">
                    <a:lumMod val="50000"/>
                  </a:schemeClr>
                </a:solidFill>
                <a:latin typeface="Book Antiqua (Títulos)"/>
              </a:rPr>
              <a:t>Intenalco</a:t>
            </a:r>
            <a:r>
              <a:rPr lang="es-ES" sz="1200" dirty="0">
                <a:latin typeface="Book Antiqua (Títulos)"/>
              </a:rPr>
              <a:t> </a:t>
            </a:r>
            <a:r>
              <a:rPr lang="es-ES" sz="1200" b="1" dirty="0">
                <a:solidFill>
                  <a:schemeClr val="accent6">
                    <a:lumMod val="50000"/>
                  </a:schemeClr>
                </a:solidFill>
                <a:latin typeface="Book Antiqua (Títulos)"/>
              </a:rPr>
              <a:t>es</a:t>
            </a:r>
            <a:r>
              <a:rPr lang="es-ES" sz="1200" dirty="0">
                <a:latin typeface="Book Antiqua (Títulos)"/>
              </a:rPr>
              <a:t> </a:t>
            </a:r>
            <a:r>
              <a:rPr lang="es-ES" sz="1200" b="1" dirty="0">
                <a:solidFill>
                  <a:srgbClr val="FF6600"/>
                </a:solidFill>
                <a:latin typeface="Book Antiqua (Títulos)"/>
              </a:rPr>
              <a:t>Excelencia!</a:t>
            </a:r>
            <a:endParaRPr lang="es-CO" sz="1200" b="1" dirty="0">
              <a:solidFill>
                <a:srgbClr val="FF6600"/>
              </a:solidFill>
              <a:latin typeface="Book Antiqua (Títulos)"/>
            </a:endParaRPr>
          </a:p>
        </p:txBody>
      </p:sp>
      <p:cxnSp>
        <p:nvCxnSpPr>
          <p:cNvPr id="11" name="Conector recto 10"/>
          <p:cNvCxnSpPr/>
          <p:nvPr userDrawn="1"/>
        </p:nvCxnSpPr>
        <p:spPr>
          <a:xfrm>
            <a:off x="1625289" y="1251284"/>
            <a:ext cx="8999766" cy="1744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35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327350" y="314367"/>
            <a:ext cx="7959148" cy="85269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F57913"/>
                </a:solidFill>
                <a:latin typeface="Book Antiqua (Títulos)"/>
              </a:rPr>
              <a:t>COMPROMETIDOS CON LA FORMACIÓN INTEGRAL</a:t>
            </a:r>
            <a:endParaRPr lang="en-US" sz="2800" b="1" dirty="0">
              <a:solidFill>
                <a:srgbClr val="F57913"/>
              </a:solidFill>
              <a:latin typeface="Book Antiqua (Títulos)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9124" y="6416830"/>
            <a:ext cx="2926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accent6">
                    <a:lumMod val="50000"/>
                  </a:schemeClr>
                </a:solidFill>
                <a:latin typeface="Book Antiqua (Títulos)"/>
              </a:rPr>
              <a:t>Intenalco</a:t>
            </a:r>
            <a:r>
              <a:rPr lang="es-ES" sz="1200" dirty="0">
                <a:latin typeface="Book Antiqua (Títulos)"/>
              </a:rPr>
              <a:t> </a:t>
            </a:r>
            <a:r>
              <a:rPr lang="es-ES" sz="1200" b="1" dirty="0">
                <a:solidFill>
                  <a:schemeClr val="accent6">
                    <a:lumMod val="50000"/>
                  </a:schemeClr>
                </a:solidFill>
                <a:latin typeface="Book Antiqua (Títulos)"/>
              </a:rPr>
              <a:t>es</a:t>
            </a:r>
            <a:r>
              <a:rPr lang="es-ES" sz="1200" dirty="0">
                <a:latin typeface="Book Antiqua (Títulos)"/>
              </a:rPr>
              <a:t> </a:t>
            </a:r>
            <a:r>
              <a:rPr lang="es-ES" sz="1200" b="1" dirty="0">
                <a:solidFill>
                  <a:srgbClr val="FF6600"/>
                </a:solidFill>
                <a:latin typeface="Book Antiqua (Títulos)"/>
              </a:rPr>
              <a:t>Excelencia!</a:t>
            </a:r>
            <a:endParaRPr lang="es-CO" sz="1200" b="1" dirty="0">
              <a:solidFill>
                <a:srgbClr val="FF6600"/>
              </a:solidFill>
              <a:latin typeface="Book Antiqua (Títulos)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5" y="105603"/>
            <a:ext cx="1239285" cy="1299845"/>
          </a:xfrm>
          <a:prstGeom prst="rect">
            <a:avLst/>
          </a:prstGeom>
        </p:spPr>
      </p:pic>
      <p:pic>
        <p:nvPicPr>
          <p:cNvPr id="14" name="Imagen 12" descr="http://t3.gstatic.com/images?q=tbn:ANd9GcRWc5V5zwAUJ3l2c9txi4luex2ZKPcO-nRbG0k_HfzROGOfe3V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775" y="134319"/>
            <a:ext cx="1225409" cy="1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ector recto 14"/>
          <p:cNvCxnSpPr/>
          <p:nvPr/>
        </p:nvCxnSpPr>
        <p:spPr>
          <a:xfrm>
            <a:off x="1625289" y="1251284"/>
            <a:ext cx="8999766" cy="1744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1965458" y="2538182"/>
            <a:ext cx="83210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 (Títulos)"/>
              </a:rPr>
              <a:t>AVANCES DE PLANES</a:t>
            </a:r>
            <a:endParaRPr lang="es-CO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 (Títulos)"/>
            </a:endParaRPr>
          </a:p>
          <a:p>
            <a:pPr algn="ctr"/>
            <a:r>
              <a:rPr lang="es-E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 (Títulos)"/>
              </a:rPr>
              <a:t>2021</a:t>
            </a:r>
            <a:endParaRPr lang="es-CO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299004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762298" y="125619"/>
            <a:ext cx="88031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 smtClean="0">
                <a:solidFill>
                  <a:srgbClr val="F57913"/>
                </a:solidFill>
                <a:latin typeface="Book Antiqua (Títulos)"/>
              </a:rPr>
              <a:t>Seguimiento al Plan de Acción Institucional</a:t>
            </a:r>
          </a:p>
          <a:p>
            <a:pPr lvl="0" algn="ctr"/>
            <a:r>
              <a:rPr lang="es-CO" sz="2800" b="1" dirty="0" smtClean="0">
                <a:solidFill>
                  <a:srgbClr val="F57913"/>
                </a:solidFill>
                <a:latin typeface="Book Antiqua (Títulos)"/>
                <a:cs typeface="Arial" panose="020B0604020202020204" pitchFamily="34" charset="0"/>
              </a:rPr>
              <a:t>III trimestre 2021</a:t>
            </a:r>
            <a:endParaRPr lang="en-US" sz="2800" b="1" dirty="0">
              <a:solidFill>
                <a:srgbClr val="F57913"/>
              </a:solidFill>
              <a:latin typeface="Book Antiqua (Títulos)"/>
              <a:cs typeface="Arial" panose="020B0604020202020204" pitchFamily="34" charset="0"/>
            </a:endParaRP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8756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381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62298" y="125619"/>
            <a:ext cx="88031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O" sz="2800" b="1" dirty="0" smtClean="0">
                <a:solidFill>
                  <a:srgbClr val="F57913"/>
                </a:solidFill>
                <a:latin typeface="Book Antiqua (Títulos)"/>
              </a:rPr>
              <a:t>Seguimiento al Plan Sectorial 2021</a:t>
            </a:r>
          </a:p>
          <a:p>
            <a:pPr lvl="0" algn="ctr"/>
            <a:r>
              <a:rPr lang="es-CO" sz="2800" b="1" dirty="0" smtClean="0">
                <a:solidFill>
                  <a:srgbClr val="F57913"/>
                </a:solidFill>
                <a:latin typeface="Book Antiqua (Títulos)"/>
                <a:cs typeface="Arial" panose="020B0604020202020204" pitchFamily="34" charset="0"/>
              </a:rPr>
              <a:t>III Trimestre</a:t>
            </a:r>
            <a:endParaRPr lang="en-US" sz="2800" b="1" dirty="0">
              <a:solidFill>
                <a:srgbClr val="F57913"/>
              </a:solidFill>
              <a:latin typeface="Book Antiqua (Títulos)"/>
              <a:cs typeface="Arial" panose="020B0604020202020204" pitchFamily="34" charset="0"/>
            </a:endParaRP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6847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082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1666674" y="286704"/>
            <a:ext cx="8819748" cy="96458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srgbClr val="FB8005"/>
                </a:solidFill>
                <a:effectLst/>
                <a:uLnTx/>
                <a:uFillTx/>
                <a:latin typeface="Book Antiqua (Títulos)"/>
                <a:ea typeface="+mj-ea"/>
                <a:cs typeface="Arial" panose="020B0604020202020204" pitchFamily="34" charset="0"/>
              </a:rPr>
              <a:t>INTENALCO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>
                <a:ln>
                  <a:noFill/>
                </a:ln>
                <a:solidFill>
                  <a:srgbClr val="FB8005"/>
                </a:solidFill>
                <a:effectLst/>
                <a:uLnTx/>
                <a:uFillTx/>
                <a:latin typeface="Book Antiqua (Títulos)"/>
                <a:ea typeface="+mj-ea"/>
                <a:cs typeface="Arial" panose="020B0604020202020204" pitchFamily="34" charset="0"/>
              </a:rPr>
              <a:t>EDUCACIÓN SUPERIOR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B8005"/>
              </a:solidFill>
              <a:effectLst/>
              <a:uLnTx/>
              <a:uFillTx/>
              <a:latin typeface="Book Antiqua (Títulos)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8 Rectángulo"/>
          <p:cNvSpPr/>
          <p:nvPr/>
        </p:nvSpPr>
        <p:spPr>
          <a:xfrm>
            <a:off x="1588770" y="2354480"/>
            <a:ext cx="9740188" cy="2514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455168" tIns="455168" rIns="455168" bIns="455168" numCol="1" spcCol="1270" anchor="ctr" anchorCtr="0">
            <a:noAutofit/>
          </a:bodyPr>
          <a:lstStyle/>
          <a:p>
            <a:pPr marL="0" marR="0" lvl="0" indent="0" algn="ctr" defTabSz="2844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9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dwardian Script ITC" panose="030303020407070D0804" pitchFamily="66" charset="0"/>
                <a:ea typeface="+mn-ea"/>
                <a:cs typeface="+mn-cs"/>
              </a:rPr>
              <a:t>Muchas Gracias por su atención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5" y="105603"/>
            <a:ext cx="1239285" cy="1299845"/>
          </a:xfrm>
          <a:prstGeom prst="rect">
            <a:avLst/>
          </a:prstGeom>
        </p:spPr>
      </p:pic>
      <p:pic>
        <p:nvPicPr>
          <p:cNvPr id="14" name="Imagen 12" descr="http://t3.gstatic.com/images?q=tbn:ANd9GcRWc5V5zwAUJ3l2c9txi4luex2ZKPcO-nRbG0k_HfzROGOfe3V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775" y="134319"/>
            <a:ext cx="1225409" cy="1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ector recto 14"/>
          <p:cNvCxnSpPr/>
          <p:nvPr/>
        </p:nvCxnSpPr>
        <p:spPr>
          <a:xfrm>
            <a:off x="1625289" y="1251284"/>
            <a:ext cx="8999766" cy="17446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654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3681</TotalTime>
  <Words>51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Book Antiqua (Títulos)</vt:lpstr>
      <vt:lpstr>Calibri</vt:lpstr>
      <vt:lpstr>Calibri Light</vt:lpstr>
      <vt:lpstr>Edwardian Script ITC</vt:lpstr>
      <vt:lpstr>Tema de Office</vt:lpstr>
      <vt:lpstr>Presentación de PowerPoint</vt:lpstr>
      <vt:lpstr>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 Cholo</dc:creator>
  <cp:lastModifiedBy>jorge eduardo martinez vergara</cp:lastModifiedBy>
  <cp:revision>166</cp:revision>
  <dcterms:created xsi:type="dcterms:W3CDTF">2019-09-23T18:21:07Z</dcterms:created>
  <dcterms:modified xsi:type="dcterms:W3CDTF">2022-01-27T21:22:09Z</dcterms:modified>
</cp:coreProperties>
</file>